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0" r:id="rId6"/>
    <p:sldId id="261" r:id="rId7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7" d="100"/>
          <a:sy n="67" d="100"/>
        </p:scale>
        <p:origin x="-11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9130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44086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4565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3416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8501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1571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11426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8005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0271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5139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0028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13996-9292-41A8-ABCA-558AEE0FACFF}" type="datetimeFigureOut">
              <a:rPr lang="ar-IQ" smtClean="0"/>
              <a:t>18/06/1442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C1273-4704-48CE-90E9-AD29DA55DFA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6056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1.wav" /><Relationship Id="rId1" Type="http://schemas.microsoft.com/office/2007/relationships/media" Target="../media/media1.wav" /><Relationship Id="rId5" Type="http://schemas.openxmlformats.org/officeDocument/2006/relationships/image" Target="../media/image2.png" /><Relationship Id="rId4" Type="http://schemas.openxmlformats.org/officeDocument/2006/relationships/image" Target="../media/image1.emf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wav" /><Relationship Id="rId1" Type="http://schemas.microsoft.com/office/2007/relationships/media" Target="../media/media2.wav" /><Relationship Id="rId5" Type="http://schemas.openxmlformats.org/officeDocument/2006/relationships/image" Target="../media/image2.png" /><Relationship Id="rId4" Type="http://schemas.openxmlformats.org/officeDocument/2006/relationships/image" Target="../media/image3.emf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3.wav" /><Relationship Id="rId1" Type="http://schemas.microsoft.com/office/2007/relationships/media" Target="../media/media3.wav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4.wav" /><Relationship Id="rId1" Type="http://schemas.microsoft.com/office/2007/relationships/media" Target="../media/media4.wav" /><Relationship Id="rId4" Type="http://schemas.openxmlformats.org/officeDocument/2006/relationships/image" Target="../media/image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5.wav" /><Relationship Id="rId1" Type="http://schemas.microsoft.com/office/2007/relationships/media" Target="../media/media5.wav" /><Relationship Id="rId4" Type="http://schemas.openxmlformats.org/officeDocument/2006/relationships/image" Target="../media/image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0" y="896512"/>
            <a:ext cx="4572000" cy="2198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المحاضرة السابعة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 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 err="1">
                <a:ea typeface="Calibri"/>
              </a:rPr>
              <a:t>الأليلات</a:t>
            </a:r>
            <a:r>
              <a:rPr lang="ar-IQ" b="1" dirty="0">
                <a:ea typeface="Calibri"/>
              </a:rPr>
              <a:t> المتعددة  </a:t>
            </a:r>
            <a:r>
              <a:rPr lang="en-US" b="1" dirty="0">
                <a:ea typeface="Calibri"/>
                <a:cs typeface="Arial"/>
              </a:rPr>
              <a:t>Multiple Alleles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 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 </a:t>
            </a:r>
            <a:endParaRPr lang="en-US" sz="1200" dirty="0">
              <a:ea typeface="Calibri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56" y="2276872"/>
            <a:ext cx="5272087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93"/>
    </mc:Choice>
    <mc:Fallback xmlns="">
      <p:transition spd="slow" advTm="134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4"/>
            <a:ext cx="5544616" cy="404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563888" y="2852936"/>
            <a:ext cx="4572000" cy="35384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 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 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 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ea typeface="Calibri"/>
                <a:cs typeface="Arial"/>
              </a:rPr>
              <a:t>CC , </a:t>
            </a:r>
            <a:r>
              <a:rPr lang="en-US" b="1" dirty="0" err="1">
                <a:ea typeface="Calibri"/>
                <a:cs typeface="Arial"/>
              </a:rPr>
              <a:t>Ccch</a:t>
            </a:r>
            <a:r>
              <a:rPr lang="en-US" b="1" dirty="0">
                <a:ea typeface="Calibri"/>
                <a:cs typeface="Arial"/>
              </a:rPr>
              <a:t> , </a:t>
            </a:r>
            <a:r>
              <a:rPr lang="en-US" b="1" dirty="0" err="1">
                <a:ea typeface="Calibri"/>
                <a:cs typeface="Arial"/>
              </a:rPr>
              <a:t>Cch</a:t>
            </a:r>
            <a:r>
              <a:rPr lang="en-US" b="1" dirty="0">
                <a:ea typeface="Calibri"/>
                <a:cs typeface="Arial"/>
              </a:rPr>
              <a:t> , Cc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 err="1">
                <a:ea typeface="Calibri"/>
              </a:rPr>
              <a:t>الشنشلا</a:t>
            </a:r>
            <a:r>
              <a:rPr lang="ar-IQ" b="1" dirty="0">
                <a:ea typeface="Calibri"/>
              </a:rPr>
              <a:t>  </a:t>
            </a:r>
            <a:r>
              <a:rPr lang="en-US" b="1" dirty="0" err="1">
                <a:ea typeface="Calibri"/>
                <a:cs typeface="Arial"/>
              </a:rPr>
              <a:t>cchcch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الرمادي الفاتح  </a:t>
            </a:r>
            <a:r>
              <a:rPr lang="en-US" b="1" dirty="0" err="1">
                <a:ea typeface="Calibri"/>
                <a:cs typeface="Arial"/>
              </a:rPr>
              <a:t>cchch</a:t>
            </a:r>
            <a:r>
              <a:rPr lang="en-US" b="1" dirty="0">
                <a:ea typeface="Calibri"/>
                <a:cs typeface="Arial"/>
              </a:rPr>
              <a:t> , </a:t>
            </a:r>
            <a:r>
              <a:rPr lang="en-US" b="1" dirty="0" err="1">
                <a:ea typeface="Calibri"/>
                <a:cs typeface="Arial"/>
              </a:rPr>
              <a:t>cchc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 الهيمالايا </a:t>
            </a:r>
            <a:r>
              <a:rPr lang="en-US" b="1" dirty="0" err="1">
                <a:ea typeface="Calibri"/>
                <a:cs typeface="Arial"/>
              </a:rPr>
              <a:t>chch</a:t>
            </a:r>
            <a:r>
              <a:rPr lang="en-US" b="1" dirty="0">
                <a:ea typeface="Calibri"/>
                <a:cs typeface="Arial"/>
              </a:rPr>
              <a:t> , </a:t>
            </a:r>
            <a:r>
              <a:rPr lang="en-US" b="1" dirty="0" err="1">
                <a:ea typeface="Calibri"/>
                <a:cs typeface="Arial"/>
              </a:rPr>
              <a:t>chc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 err="1">
                <a:ea typeface="Calibri"/>
              </a:rPr>
              <a:t>البينو</a:t>
            </a:r>
            <a:r>
              <a:rPr lang="ar-IQ" b="1" dirty="0">
                <a:ea typeface="Calibri"/>
              </a:rPr>
              <a:t> </a:t>
            </a:r>
            <a:r>
              <a:rPr lang="en-US" b="1" dirty="0">
                <a:ea typeface="Calibri"/>
                <a:cs typeface="Arial"/>
              </a:rPr>
              <a:t>cc</a:t>
            </a:r>
            <a:endParaRPr lang="en-US" sz="1200" dirty="0">
              <a:ea typeface="Calibri"/>
              <a:cs typeface="Arial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32"/>
    </mc:Choice>
    <mc:Fallback xmlns="">
      <p:transition spd="slow" advTm="17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63688" y="339180"/>
            <a:ext cx="5760640" cy="4199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مجاميع الدم </a:t>
            </a:r>
            <a:r>
              <a:rPr lang="en-US" b="1" dirty="0">
                <a:ea typeface="Calibri"/>
                <a:cs typeface="Arial"/>
              </a:rPr>
              <a:t>ABO</a:t>
            </a:r>
            <a:r>
              <a:rPr lang="en-US" b="1" dirty="0">
                <a:effectLst/>
                <a:latin typeface="Arial"/>
                <a:ea typeface="Calibri"/>
                <a:cs typeface="Arial"/>
              </a:rPr>
              <a:t> </a:t>
            </a:r>
            <a:r>
              <a:rPr lang="ar-IQ" b="1" dirty="0">
                <a:latin typeface="Arial"/>
                <a:ea typeface="Calibri"/>
              </a:rPr>
              <a:t>في الإنسان :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في مطلع هذا القرن لاحظ </a:t>
            </a:r>
            <a:r>
              <a:rPr lang="ar-IQ" b="1" dirty="0" err="1">
                <a:ea typeface="Calibri"/>
              </a:rPr>
              <a:t>لاندشتاينر</a:t>
            </a:r>
            <a:r>
              <a:rPr lang="ar-IQ" b="1" dirty="0">
                <a:ea typeface="Calibri"/>
              </a:rPr>
              <a:t> (</a:t>
            </a:r>
            <a:r>
              <a:rPr lang="en-US" b="1" dirty="0">
                <a:ea typeface="Calibri"/>
                <a:cs typeface="Arial"/>
              </a:rPr>
              <a:t>K. </a:t>
            </a:r>
            <a:r>
              <a:rPr lang="en-US" b="1" dirty="0" err="1">
                <a:ea typeface="Calibri"/>
                <a:cs typeface="Arial"/>
              </a:rPr>
              <a:t>landsteiner</a:t>
            </a:r>
            <a:r>
              <a:rPr lang="ar-IQ" b="1" dirty="0">
                <a:ea typeface="Calibri"/>
              </a:rPr>
              <a:t>) حصول تجمع لكريات الدم الحمراء (</a:t>
            </a:r>
            <a:r>
              <a:rPr lang="en-US" b="1" dirty="0">
                <a:ea typeface="Calibri"/>
                <a:cs typeface="Arial"/>
              </a:rPr>
              <a:t>Red corpuscles</a:t>
            </a:r>
            <a:r>
              <a:rPr lang="ar-IQ" b="1" dirty="0">
                <a:ea typeface="Calibri"/>
              </a:rPr>
              <a:t>) لشخص عند خلطها مع مصل الدم الذي يعود لشخص آخر , وبعد عمل عدة تجارب تشمل عينات دم من أفراد عديدين </a:t>
            </a:r>
            <a:r>
              <a:rPr lang="ar-IQ" b="1" dirty="0" err="1">
                <a:ea typeface="Calibri"/>
              </a:rPr>
              <a:t>إستطاع</a:t>
            </a:r>
            <a:r>
              <a:rPr lang="ar-IQ" b="1" dirty="0">
                <a:ea typeface="Calibri"/>
              </a:rPr>
              <a:t> هذا العالم أن يصنف الدم في الإنسان الى ثلاثة مجاميع وهي </a:t>
            </a:r>
            <a:r>
              <a:rPr lang="en-US" b="1" dirty="0">
                <a:ea typeface="Calibri"/>
                <a:cs typeface="Arial"/>
              </a:rPr>
              <a:t>A</a:t>
            </a:r>
            <a:r>
              <a:rPr lang="en-US" b="1" dirty="0">
                <a:effectLst/>
                <a:latin typeface="Arial"/>
                <a:ea typeface="Calibri"/>
                <a:cs typeface="Arial"/>
              </a:rPr>
              <a:t> </a:t>
            </a:r>
            <a:r>
              <a:rPr lang="ar-IQ" b="1" dirty="0">
                <a:latin typeface="Arial"/>
                <a:ea typeface="Calibri"/>
              </a:rPr>
              <a:t>و </a:t>
            </a:r>
            <a:r>
              <a:rPr lang="en-US" b="1" dirty="0">
                <a:ea typeface="Calibri"/>
                <a:cs typeface="Arial"/>
              </a:rPr>
              <a:t>B</a:t>
            </a:r>
            <a:r>
              <a:rPr lang="en-US" b="1" dirty="0">
                <a:effectLst/>
                <a:latin typeface="Arial"/>
                <a:ea typeface="Calibri"/>
                <a:cs typeface="Arial"/>
              </a:rPr>
              <a:t> </a:t>
            </a:r>
            <a:r>
              <a:rPr lang="ar-IQ" b="1" dirty="0">
                <a:latin typeface="Arial"/>
                <a:ea typeface="Calibri"/>
              </a:rPr>
              <a:t>و </a:t>
            </a:r>
            <a:r>
              <a:rPr lang="en-US" b="1" dirty="0">
                <a:ea typeface="Calibri"/>
                <a:cs typeface="Arial"/>
              </a:rPr>
              <a:t>O</a:t>
            </a:r>
            <a:r>
              <a:rPr lang="ar-IQ" b="1" dirty="0">
                <a:ea typeface="Calibri"/>
              </a:rPr>
              <a:t> .</a:t>
            </a:r>
            <a:endParaRPr lang="en-US" sz="1200" dirty="0">
              <a:ea typeface="Calibri"/>
              <a:cs typeface="Arial"/>
            </a:endParaRPr>
          </a:p>
          <a:p>
            <a:r>
              <a:rPr lang="ar-IQ" b="1" dirty="0">
                <a:ea typeface="Calibri"/>
              </a:rPr>
              <a:t>ومن ثم أكتشف فون دي </a:t>
            </a:r>
            <a:r>
              <a:rPr lang="ar-IQ" b="1" dirty="0" err="1">
                <a:ea typeface="Calibri"/>
              </a:rPr>
              <a:t>كاستيلو</a:t>
            </a:r>
            <a:r>
              <a:rPr lang="ar-IQ" b="1" dirty="0">
                <a:ea typeface="Calibri"/>
              </a:rPr>
              <a:t> </a:t>
            </a:r>
            <a:r>
              <a:rPr lang="en-US" b="1" dirty="0">
                <a:ea typeface="Calibri"/>
                <a:cs typeface="Arial"/>
              </a:rPr>
              <a:t>Von </a:t>
            </a:r>
            <a:r>
              <a:rPr lang="en-US" b="1" dirty="0" err="1">
                <a:ea typeface="Calibri"/>
                <a:cs typeface="Arial"/>
              </a:rPr>
              <a:t>Decastello</a:t>
            </a:r>
            <a:r>
              <a:rPr lang="ar-IQ" b="1" dirty="0">
                <a:ea typeface="Calibri"/>
              </a:rPr>
              <a:t>)) </a:t>
            </a:r>
            <a:r>
              <a:rPr lang="ar-IQ" b="1" dirty="0" err="1">
                <a:ea typeface="Calibri"/>
              </a:rPr>
              <a:t>وستارلي</a:t>
            </a:r>
            <a:r>
              <a:rPr lang="ar-IQ" b="1" dirty="0">
                <a:ea typeface="Calibri"/>
              </a:rPr>
              <a:t> </a:t>
            </a:r>
            <a:r>
              <a:rPr lang="en-US" b="1" dirty="0" err="1">
                <a:ea typeface="Calibri"/>
                <a:cs typeface="Arial"/>
              </a:rPr>
              <a:t>Sturli</a:t>
            </a:r>
            <a:r>
              <a:rPr lang="ar-IQ" b="1" dirty="0">
                <a:ea typeface="Calibri"/>
              </a:rPr>
              <a:t>)) وهما من تلاميذ </a:t>
            </a:r>
            <a:r>
              <a:rPr lang="ar-IQ" b="1" dirty="0" err="1">
                <a:ea typeface="Calibri"/>
              </a:rPr>
              <a:t>لاندشتاينر</a:t>
            </a:r>
            <a:r>
              <a:rPr lang="ar-IQ" b="1" dirty="0">
                <a:ea typeface="Calibri"/>
              </a:rPr>
              <a:t> مجموعة الدم (</a:t>
            </a:r>
            <a:r>
              <a:rPr lang="en-US" b="1" dirty="0">
                <a:ea typeface="Calibri"/>
                <a:cs typeface="Arial"/>
              </a:rPr>
              <a:t>AB</a:t>
            </a:r>
            <a:r>
              <a:rPr lang="ar-IQ" b="1" dirty="0">
                <a:ea typeface="Calibri"/>
              </a:rPr>
              <a:t>) . وهذا التقسيم لمجاميع الدم في الإنسان يعود الى إن بعض الأفراد يملكون أما المستضد (</a:t>
            </a:r>
            <a:r>
              <a:rPr lang="en-US" b="1" dirty="0">
                <a:ea typeface="Calibri"/>
                <a:cs typeface="Arial"/>
              </a:rPr>
              <a:t>Antigen A</a:t>
            </a:r>
            <a:r>
              <a:rPr lang="en-US" b="1" dirty="0">
                <a:effectLst/>
                <a:latin typeface="Arial"/>
                <a:ea typeface="Calibri"/>
              </a:rPr>
              <a:t> </a:t>
            </a:r>
            <a:r>
              <a:rPr lang="ar-IQ" b="1" dirty="0">
                <a:effectLst/>
                <a:latin typeface="Arial"/>
                <a:ea typeface="Calibri"/>
              </a:rPr>
              <a:t>أو المستضد (</a:t>
            </a:r>
            <a:r>
              <a:rPr lang="en-US" b="1" dirty="0">
                <a:ea typeface="Calibri"/>
                <a:cs typeface="Arial"/>
              </a:rPr>
              <a:t>B</a:t>
            </a:r>
            <a:r>
              <a:rPr lang="ar-IQ" b="1" dirty="0">
                <a:ea typeface="Calibri"/>
              </a:rPr>
              <a:t>) وآخرون يملكون كل من </a:t>
            </a:r>
            <a:r>
              <a:rPr lang="ar-IQ" b="1" dirty="0" err="1">
                <a:ea typeface="Calibri"/>
              </a:rPr>
              <a:t>المستضدين</a:t>
            </a:r>
            <a:r>
              <a:rPr lang="ar-IQ" b="1" dirty="0">
                <a:ea typeface="Calibri"/>
              </a:rPr>
              <a:t> (</a:t>
            </a:r>
            <a:r>
              <a:rPr lang="en-US" b="1" dirty="0">
                <a:ea typeface="Calibri"/>
                <a:cs typeface="Arial"/>
              </a:rPr>
              <a:t>A</a:t>
            </a:r>
            <a:r>
              <a:rPr lang="en-US" b="1" dirty="0">
                <a:effectLst/>
                <a:latin typeface="Arial"/>
                <a:ea typeface="Calibri"/>
              </a:rPr>
              <a:t> </a:t>
            </a:r>
            <a:r>
              <a:rPr lang="ar-IQ" b="1" dirty="0">
                <a:effectLst/>
                <a:latin typeface="Arial"/>
                <a:ea typeface="Calibri"/>
              </a:rPr>
              <a:t>و </a:t>
            </a:r>
            <a:r>
              <a:rPr lang="en-US" b="1" dirty="0">
                <a:ea typeface="Calibri"/>
                <a:cs typeface="Arial"/>
              </a:rPr>
              <a:t>B</a:t>
            </a:r>
            <a:r>
              <a:rPr lang="ar-IQ" b="1" dirty="0">
                <a:ea typeface="Calibri"/>
              </a:rPr>
              <a:t>) معاً وآخرون لا يملكون أياً منهما ,, لهذا السبب يتوقع حدوث تجمع لكريات الدم الحمراء عند نقل الدم من الفرد </a:t>
            </a:r>
            <a:r>
              <a:rPr lang="en-US" b="1" dirty="0">
                <a:ea typeface="Calibri"/>
                <a:cs typeface="Arial"/>
              </a:rPr>
              <a:t>A</a:t>
            </a:r>
            <a:r>
              <a:rPr lang="en-US" b="1" dirty="0">
                <a:effectLst/>
                <a:latin typeface="Arial"/>
                <a:ea typeface="Calibri"/>
              </a:rPr>
              <a:t> </a:t>
            </a:r>
            <a:r>
              <a:rPr lang="ar-IQ" b="1" dirty="0">
                <a:effectLst/>
                <a:latin typeface="Arial"/>
                <a:ea typeface="Calibri"/>
              </a:rPr>
              <a:t>الى الفرد </a:t>
            </a:r>
            <a:r>
              <a:rPr lang="en-US" b="1" dirty="0">
                <a:ea typeface="Calibri"/>
                <a:cs typeface="Arial"/>
              </a:rPr>
              <a:t>B</a:t>
            </a:r>
            <a:r>
              <a:rPr lang="en-US" b="1" dirty="0">
                <a:effectLst/>
                <a:latin typeface="Arial"/>
                <a:ea typeface="Calibri"/>
              </a:rPr>
              <a:t> </a:t>
            </a:r>
            <a:r>
              <a:rPr lang="ar-IQ" b="1" dirty="0">
                <a:effectLst/>
                <a:latin typeface="Arial"/>
                <a:ea typeface="Calibri"/>
              </a:rPr>
              <a:t>أو من </a:t>
            </a:r>
            <a:r>
              <a:rPr lang="en-US" b="1" dirty="0">
                <a:ea typeface="Calibri"/>
                <a:cs typeface="Arial"/>
              </a:rPr>
              <a:t>B</a:t>
            </a:r>
            <a:r>
              <a:rPr lang="en-US" b="1" dirty="0">
                <a:effectLst/>
                <a:latin typeface="Arial"/>
                <a:ea typeface="Calibri"/>
              </a:rPr>
              <a:t> </a:t>
            </a:r>
            <a:r>
              <a:rPr lang="ar-IQ" b="1" dirty="0">
                <a:effectLst/>
                <a:latin typeface="Arial"/>
                <a:ea typeface="Calibri"/>
              </a:rPr>
              <a:t>الى </a:t>
            </a:r>
            <a:r>
              <a:rPr lang="en-US" b="1" dirty="0">
                <a:ea typeface="Calibri"/>
                <a:cs typeface="Arial"/>
              </a:rPr>
              <a:t>A</a:t>
            </a:r>
            <a:r>
              <a:rPr lang="ar-IQ" b="1" dirty="0">
                <a:ea typeface="Calibri"/>
              </a:rPr>
              <a:t> . ومثل هذا التفاعل يحصل عند خلط الدم من المجموعة </a:t>
            </a:r>
            <a:r>
              <a:rPr lang="en-US" b="1" dirty="0">
                <a:ea typeface="Calibri"/>
                <a:cs typeface="Arial"/>
              </a:rPr>
              <a:t>A</a:t>
            </a:r>
            <a:r>
              <a:rPr lang="en-US" b="1" dirty="0">
                <a:effectLst/>
                <a:latin typeface="Arial"/>
                <a:ea typeface="Calibri"/>
              </a:rPr>
              <a:t> </a:t>
            </a:r>
            <a:r>
              <a:rPr lang="ar-IQ" b="1" dirty="0">
                <a:effectLst/>
                <a:latin typeface="Arial"/>
                <a:ea typeface="Calibri"/>
              </a:rPr>
              <a:t>أو </a:t>
            </a:r>
            <a:r>
              <a:rPr lang="en-US" b="1" dirty="0">
                <a:ea typeface="Calibri"/>
                <a:cs typeface="Arial"/>
              </a:rPr>
              <a:t>B</a:t>
            </a:r>
            <a:r>
              <a:rPr lang="en-US" b="1" dirty="0">
                <a:effectLst/>
                <a:latin typeface="Arial"/>
                <a:ea typeface="Calibri"/>
              </a:rPr>
              <a:t> </a:t>
            </a:r>
            <a:r>
              <a:rPr lang="ar-IQ" b="1" dirty="0">
                <a:effectLst/>
                <a:latin typeface="Arial"/>
                <a:ea typeface="Calibri"/>
              </a:rPr>
              <a:t>مع الأمصال المضادة </a:t>
            </a:r>
            <a:endParaRPr lang="ar-IQ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67"/>
    </mc:Choice>
    <mc:Fallback xmlns="">
      <p:transition spd="slow" advTm="11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0" y="2106587"/>
            <a:ext cx="4572000" cy="26448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الأنماط الوراثية المختلفة لمجاميع الدم </a:t>
            </a:r>
            <a:r>
              <a:rPr lang="en-US" b="1" dirty="0">
                <a:ea typeface="Calibri"/>
                <a:cs typeface="Arial"/>
              </a:rPr>
              <a:t>A</a:t>
            </a:r>
            <a:r>
              <a:rPr lang="en-US" b="1" dirty="0">
                <a:latin typeface="Arial"/>
                <a:ea typeface="Calibri"/>
                <a:cs typeface="Arial"/>
              </a:rPr>
              <a:t> </a:t>
            </a:r>
            <a:r>
              <a:rPr lang="ar-IQ" b="1" dirty="0">
                <a:latin typeface="Arial"/>
                <a:ea typeface="Calibri"/>
              </a:rPr>
              <a:t>و </a:t>
            </a:r>
            <a:r>
              <a:rPr lang="en-US" b="1" dirty="0">
                <a:ea typeface="Calibri"/>
                <a:cs typeface="Arial"/>
              </a:rPr>
              <a:t>B</a:t>
            </a:r>
            <a:r>
              <a:rPr lang="en-US" b="1" dirty="0">
                <a:latin typeface="Arial"/>
                <a:ea typeface="Calibri"/>
                <a:cs typeface="Arial"/>
              </a:rPr>
              <a:t> </a:t>
            </a:r>
            <a:r>
              <a:rPr lang="ar-IQ" b="1" dirty="0">
                <a:latin typeface="Arial"/>
                <a:ea typeface="Calibri"/>
              </a:rPr>
              <a:t>و </a:t>
            </a:r>
            <a:r>
              <a:rPr lang="en-US" b="1" dirty="0">
                <a:ea typeface="Calibri"/>
                <a:cs typeface="Arial"/>
              </a:rPr>
              <a:t>AB</a:t>
            </a:r>
            <a:r>
              <a:rPr lang="en-US" b="1" dirty="0">
                <a:latin typeface="Arial"/>
                <a:ea typeface="Calibri"/>
                <a:cs typeface="Arial"/>
              </a:rPr>
              <a:t> </a:t>
            </a:r>
            <a:r>
              <a:rPr lang="ar-IQ" b="1" dirty="0">
                <a:latin typeface="Arial"/>
                <a:ea typeface="Calibri"/>
              </a:rPr>
              <a:t>و </a:t>
            </a:r>
            <a:r>
              <a:rPr lang="en-US" b="1" dirty="0">
                <a:ea typeface="Calibri"/>
                <a:cs typeface="Arial"/>
              </a:rPr>
              <a:t>O</a:t>
            </a:r>
            <a:r>
              <a:rPr lang="ar-IQ" b="1" dirty="0">
                <a:ea typeface="Calibri"/>
              </a:rPr>
              <a:t> .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 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النمط الوراثي </a:t>
            </a:r>
            <a:r>
              <a:rPr lang="en-US" b="1" dirty="0" err="1">
                <a:ea typeface="Calibri"/>
                <a:cs typeface="Arial"/>
              </a:rPr>
              <a:t>IAi</a:t>
            </a:r>
            <a:r>
              <a:rPr lang="en-US" b="1" dirty="0">
                <a:ea typeface="Calibri"/>
                <a:cs typeface="Arial"/>
              </a:rPr>
              <a:t> , IA </a:t>
            </a:r>
            <a:r>
              <a:rPr lang="en-US" b="1" dirty="0" err="1">
                <a:ea typeface="Calibri"/>
                <a:cs typeface="Arial"/>
              </a:rPr>
              <a:t>IA</a:t>
            </a:r>
            <a:r>
              <a:rPr lang="ar-IQ" b="1" dirty="0">
                <a:ea typeface="Calibri"/>
              </a:rPr>
              <a:t>      النمط المظهري </a:t>
            </a:r>
            <a:r>
              <a:rPr lang="en-US" b="1" dirty="0">
                <a:ea typeface="Calibri"/>
                <a:cs typeface="Arial"/>
              </a:rPr>
              <a:t>A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                 </a:t>
            </a:r>
            <a:r>
              <a:rPr lang="en-US" b="1" dirty="0" err="1">
                <a:ea typeface="Calibri"/>
                <a:cs typeface="Arial"/>
              </a:rPr>
              <a:t>IBi</a:t>
            </a:r>
            <a:r>
              <a:rPr lang="en-US" b="1" dirty="0">
                <a:ea typeface="Calibri"/>
                <a:cs typeface="Arial"/>
              </a:rPr>
              <a:t> , IB </a:t>
            </a:r>
            <a:r>
              <a:rPr lang="en-US" b="1" dirty="0" err="1">
                <a:ea typeface="Calibri"/>
                <a:cs typeface="Arial"/>
              </a:rPr>
              <a:t>IB</a:t>
            </a:r>
            <a:r>
              <a:rPr lang="ar-IQ" b="1" dirty="0">
                <a:ea typeface="Calibri"/>
              </a:rPr>
              <a:t>                        </a:t>
            </a:r>
            <a:r>
              <a:rPr lang="en-US" b="1" dirty="0">
                <a:ea typeface="Calibri"/>
                <a:cs typeface="Arial"/>
              </a:rPr>
              <a:t>B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/>
                <a:ea typeface="Calibri"/>
                <a:cs typeface="Arial"/>
              </a:rPr>
              <a:t> </a:t>
            </a:r>
            <a:r>
              <a:rPr lang="ar-IQ" b="1" dirty="0">
                <a:ea typeface="Calibri"/>
              </a:rPr>
              <a:t>                  </a:t>
            </a:r>
            <a:r>
              <a:rPr lang="en-US" b="1" dirty="0">
                <a:ea typeface="Calibri"/>
                <a:cs typeface="Arial"/>
              </a:rPr>
              <a:t>IA IB</a:t>
            </a:r>
            <a:r>
              <a:rPr lang="ar-IQ" b="1" dirty="0">
                <a:ea typeface="Calibri"/>
              </a:rPr>
              <a:t>                            </a:t>
            </a:r>
            <a:r>
              <a:rPr lang="en-US" b="1" dirty="0">
                <a:ea typeface="Calibri"/>
                <a:cs typeface="Arial"/>
              </a:rPr>
              <a:t>AB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                      </a:t>
            </a:r>
            <a:r>
              <a:rPr lang="en-US" b="1" dirty="0">
                <a:ea typeface="Calibri"/>
                <a:cs typeface="Arial"/>
              </a:rPr>
              <a:t>ii</a:t>
            </a:r>
            <a:r>
              <a:rPr lang="ar-IQ" b="1" dirty="0">
                <a:ea typeface="Calibri"/>
              </a:rPr>
              <a:t>                              </a:t>
            </a:r>
            <a:r>
              <a:rPr lang="en-US" b="1">
                <a:ea typeface="Calibri"/>
                <a:cs typeface="Arial"/>
              </a:rPr>
              <a:t>O</a:t>
            </a:r>
            <a:endParaRPr lang="en-US" sz="120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849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707904" y="404664"/>
            <a:ext cx="4572000" cy="31977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مثال \ اختلف رجل من مجموعة دم </a:t>
            </a:r>
            <a:r>
              <a:rPr lang="en-US" b="1" dirty="0">
                <a:ea typeface="Calibri"/>
                <a:cs typeface="Arial"/>
              </a:rPr>
              <a:t>B </a:t>
            </a:r>
            <a:r>
              <a:rPr lang="ar-IQ" b="1" dirty="0">
                <a:ea typeface="Calibri"/>
              </a:rPr>
              <a:t> مع زوجته من مجموعة دم </a:t>
            </a:r>
            <a:r>
              <a:rPr lang="en-US" b="1" dirty="0">
                <a:ea typeface="Calibri"/>
                <a:cs typeface="Arial"/>
              </a:rPr>
              <a:t>A </a:t>
            </a:r>
            <a:r>
              <a:rPr lang="ar-IQ" b="1" dirty="0">
                <a:ea typeface="Calibri"/>
              </a:rPr>
              <a:t> على طفلهم وكان من مجموعة دم </a:t>
            </a:r>
            <a:r>
              <a:rPr lang="en-US" b="1" dirty="0">
                <a:ea typeface="Calibri"/>
                <a:cs typeface="Arial"/>
              </a:rPr>
              <a:t>O </a:t>
            </a:r>
            <a:r>
              <a:rPr lang="en-US" b="1" dirty="0">
                <a:effectLst/>
                <a:latin typeface="Arial"/>
                <a:ea typeface="Calibri"/>
                <a:cs typeface="Arial"/>
              </a:rPr>
              <a:t> 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أ- هل هذا الرجل والد الطفل </a:t>
            </a: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ب- حدد التراكيب الوراثية </a:t>
            </a:r>
            <a:r>
              <a:rPr lang="ar-IQ" b="1" dirty="0" err="1">
                <a:ea typeface="Calibri"/>
              </a:rPr>
              <a:t>للابوين</a:t>
            </a:r>
            <a:r>
              <a:rPr lang="ar-IQ" b="1" dirty="0">
                <a:ea typeface="Calibri"/>
              </a:rPr>
              <a:t> والطفل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ar-IQ" sz="1200" b="1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200" dirty="0"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الحل \                        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                    مجموعة </a:t>
            </a:r>
            <a:r>
              <a:rPr lang="en-US" b="1" dirty="0">
                <a:ea typeface="Calibri"/>
                <a:cs typeface="Arial"/>
              </a:rPr>
              <a:t>B</a:t>
            </a:r>
            <a:r>
              <a:rPr lang="ar-IQ" b="1" dirty="0">
                <a:ea typeface="Calibri"/>
              </a:rPr>
              <a:t>                    مجموعة </a:t>
            </a:r>
            <a:r>
              <a:rPr lang="en-US" b="1" dirty="0">
                <a:ea typeface="Calibri"/>
                <a:cs typeface="Arial"/>
              </a:rPr>
              <a:t>A</a:t>
            </a:r>
            <a:endParaRPr lang="en-US" sz="1200" dirty="0">
              <a:ea typeface="Calibri"/>
              <a:cs typeface="Arial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225856" y="3869813"/>
            <a:ext cx="29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/>
                <a:cs typeface="Arial"/>
              </a:rPr>
              <a:t> </a:t>
            </a:r>
            <a:r>
              <a:rPr lang="en-US" b="1" dirty="0" err="1">
                <a:ea typeface="Calibri"/>
                <a:cs typeface="Arial"/>
              </a:rPr>
              <a:t>IBi</a:t>
            </a:r>
            <a:r>
              <a:rPr lang="en-US" b="1" dirty="0">
                <a:ea typeface="Calibri"/>
                <a:cs typeface="Arial"/>
              </a:rPr>
              <a:t>	P1     Iᴀ i </a:t>
            </a:r>
            <a:endParaRPr lang="ar-IQ" dirty="0"/>
          </a:p>
        </p:txBody>
      </p:sp>
      <p:sp>
        <p:nvSpPr>
          <p:cNvPr id="5" name="مستطيل 4"/>
          <p:cNvSpPr/>
          <p:nvPr/>
        </p:nvSpPr>
        <p:spPr>
          <a:xfrm>
            <a:off x="3092262" y="4509120"/>
            <a:ext cx="419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libri"/>
                <a:cs typeface="Arial"/>
              </a:rPr>
              <a:t>i	IB 	i	 IA 	G1 </a:t>
            </a:r>
            <a:endParaRPr lang="ar-IQ" dirty="0"/>
          </a:p>
        </p:txBody>
      </p:sp>
      <p:sp>
        <p:nvSpPr>
          <p:cNvPr id="6" name="مستطيل 5"/>
          <p:cNvSpPr/>
          <p:nvPr/>
        </p:nvSpPr>
        <p:spPr>
          <a:xfrm>
            <a:off x="3020073" y="4898323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libri"/>
                <a:cs typeface="Arial"/>
              </a:rPr>
              <a:t>F1     IAIB  -       </a:t>
            </a:r>
            <a:r>
              <a:rPr lang="en-US" b="1" dirty="0" err="1">
                <a:ea typeface="Calibri"/>
                <a:cs typeface="Arial"/>
              </a:rPr>
              <a:t>IAi</a:t>
            </a:r>
            <a:r>
              <a:rPr lang="en-US" b="1" dirty="0">
                <a:ea typeface="Calibri"/>
                <a:cs typeface="Arial"/>
              </a:rPr>
              <a:t>      -      </a:t>
            </a:r>
            <a:r>
              <a:rPr lang="en-US" b="1" dirty="0" err="1">
                <a:ea typeface="Calibri"/>
                <a:cs typeface="Arial"/>
              </a:rPr>
              <a:t>IBi</a:t>
            </a:r>
            <a:r>
              <a:rPr lang="en-US" b="1" dirty="0">
                <a:ea typeface="Calibri"/>
                <a:cs typeface="Arial"/>
              </a:rPr>
              <a:t>      -     ii</a:t>
            </a:r>
            <a:endParaRPr lang="ar-IQ" dirty="0"/>
          </a:p>
        </p:txBody>
      </p:sp>
      <p:sp>
        <p:nvSpPr>
          <p:cNvPr id="7" name="مستطيل 6"/>
          <p:cNvSpPr/>
          <p:nvPr/>
        </p:nvSpPr>
        <p:spPr>
          <a:xfrm>
            <a:off x="3350092" y="5445224"/>
            <a:ext cx="3228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libri"/>
                <a:cs typeface="Arial"/>
              </a:rPr>
              <a:t>A             B             O</a:t>
            </a:r>
            <a:r>
              <a:rPr lang="ar-IQ" b="1" dirty="0">
                <a:ea typeface="Calibri"/>
              </a:rPr>
              <a:t>      فصيلة </a:t>
            </a:r>
            <a:r>
              <a:rPr lang="en-US" b="1" dirty="0">
                <a:ea typeface="Calibri"/>
                <a:cs typeface="Arial"/>
              </a:rPr>
              <a:t>AB</a:t>
            </a:r>
            <a:r>
              <a:rPr lang="ar-IQ" b="1" dirty="0">
                <a:ea typeface="Calibri"/>
              </a:rPr>
              <a:t> </a:t>
            </a:r>
            <a:endParaRPr lang="ar-IQ" dirty="0"/>
          </a:p>
        </p:txBody>
      </p:sp>
      <p:sp>
        <p:nvSpPr>
          <p:cNvPr id="8" name="مستطيل 7"/>
          <p:cNvSpPr/>
          <p:nvPr/>
        </p:nvSpPr>
        <p:spPr>
          <a:xfrm>
            <a:off x="4310549" y="5949280"/>
            <a:ext cx="3969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IQ" b="1" dirty="0">
                <a:ea typeface="Calibri"/>
              </a:rPr>
              <a:t>اعتمادا على النتائج اعلاه ان الرجل والد هذا الطفل </a:t>
            </a:r>
            <a:endParaRPr lang="ar-IQ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41"/>
    </mc:Choice>
    <mc:Fallback xmlns="">
      <p:transition spd="slow" advTm="11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115616" y="404664"/>
            <a:ext cx="738031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IQ" b="1" dirty="0">
                <a:ea typeface="Calibri"/>
              </a:rPr>
              <a:t>مثال \ يعتقد زوجان انهما احضرا طفل خطا من المستشفى وكانت المرأة من فصيلة دم </a:t>
            </a:r>
            <a:r>
              <a:rPr lang="en-US" b="1" dirty="0">
                <a:ea typeface="Calibri"/>
                <a:cs typeface="Arial"/>
              </a:rPr>
              <a:t>O   </a:t>
            </a:r>
            <a:r>
              <a:rPr lang="ar-IQ" b="1" dirty="0">
                <a:ea typeface="Calibri"/>
              </a:rPr>
              <a:t>   والرجل من فصيلة دم </a:t>
            </a:r>
            <a:r>
              <a:rPr lang="en-US" b="1" dirty="0">
                <a:ea typeface="Calibri"/>
                <a:cs typeface="Arial"/>
              </a:rPr>
              <a:t>B </a:t>
            </a:r>
            <a:r>
              <a:rPr lang="ar-IQ" b="1" dirty="0">
                <a:ea typeface="Calibri"/>
              </a:rPr>
              <a:t> والطفل من مجموعة دم </a:t>
            </a:r>
            <a:r>
              <a:rPr lang="en-US" b="1" dirty="0">
                <a:ea typeface="Calibri"/>
                <a:cs typeface="Arial"/>
              </a:rPr>
              <a:t>O </a:t>
            </a:r>
            <a:r>
              <a:rPr lang="ar-IQ" b="1" dirty="0">
                <a:ea typeface="Calibri"/>
              </a:rPr>
              <a:t> , هل يمكن ان يكون هذا الطفل لهما ؟ </a:t>
            </a:r>
            <a:endParaRPr lang="en-US" sz="1200" dirty="0">
              <a:ea typeface="Calibri"/>
              <a:cs typeface="Arial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195736" y="1628800"/>
            <a:ext cx="4788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b="1" dirty="0">
                <a:ea typeface="Calibri"/>
              </a:rPr>
              <a:t>الحل \                                                        </a:t>
            </a:r>
          </a:p>
          <a:p>
            <a:r>
              <a:rPr lang="ar-IQ" b="1" dirty="0">
                <a:ea typeface="Calibri"/>
              </a:rPr>
              <a:t> الاب فصيلة دم </a:t>
            </a:r>
            <a:r>
              <a:rPr lang="en-US" b="1" dirty="0">
                <a:ea typeface="Calibri"/>
                <a:cs typeface="Arial"/>
              </a:rPr>
              <a:t>B </a:t>
            </a:r>
            <a:r>
              <a:rPr lang="ar-IQ" b="1" dirty="0">
                <a:ea typeface="Calibri"/>
              </a:rPr>
              <a:t>      الام فصيلة دم </a:t>
            </a:r>
            <a:r>
              <a:rPr lang="en-US" b="1" dirty="0">
                <a:ea typeface="Calibri"/>
                <a:cs typeface="Arial"/>
              </a:rPr>
              <a:t>O </a:t>
            </a:r>
            <a:endParaRPr lang="ar-IQ" dirty="0"/>
          </a:p>
        </p:txBody>
      </p:sp>
      <p:sp>
        <p:nvSpPr>
          <p:cNvPr id="5" name="مستطيل 4"/>
          <p:cNvSpPr/>
          <p:nvPr/>
        </p:nvSpPr>
        <p:spPr>
          <a:xfrm>
            <a:off x="3455876" y="2492896"/>
            <a:ext cx="2699792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687830" algn="l"/>
                <a:tab pos="5274310" algn="r"/>
              </a:tabLst>
            </a:pPr>
            <a:r>
              <a:rPr lang="en-US" b="1" dirty="0" err="1">
                <a:ea typeface="Calibri"/>
                <a:cs typeface="Arial"/>
              </a:rPr>
              <a:t>IBi</a:t>
            </a:r>
            <a:r>
              <a:rPr lang="en-US" b="1" dirty="0">
                <a:ea typeface="Calibri"/>
                <a:cs typeface="Arial"/>
              </a:rPr>
              <a:t> 	  p1      ii </a:t>
            </a:r>
            <a:endParaRPr lang="en-US" sz="1200" dirty="0">
              <a:ea typeface="Calibri"/>
              <a:cs typeface="Arial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242740" y="2885055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libri"/>
                <a:cs typeface="Arial"/>
              </a:rPr>
              <a:t>i	 IB  	G1       i </a:t>
            </a:r>
            <a:endParaRPr lang="ar-IQ" dirty="0"/>
          </a:p>
        </p:txBody>
      </p:sp>
      <p:sp>
        <p:nvSpPr>
          <p:cNvPr id="7" name="مستطيل 6"/>
          <p:cNvSpPr/>
          <p:nvPr/>
        </p:nvSpPr>
        <p:spPr>
          <a:xfrm>
            <a:off x="4238333" y="3429000"/>
            <a:ext cx="2424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libri"/>
                <a:cs typeface="Arial"/>
              </a:rPr>
              <a:t> F1           </a:t>
            </a:r>
            <a:r>
              <a:rPr lang="en-US" b="1" dirty="0" err="1">
                <a:ea typeface="Calibri"/>
                <a:cs typeface="Arial"/>
              </a:rPr>
              <a:t>IBi</a:t>
            </a:r>
            <a:r>
              <a:rPr lang="en-US" b="1" dirty="0">
                <a:ea typeface="Calibri"/>
                <a:cs typeface="Arial"/>
              </a:rPr>
              <a:t>          -        ii</a:t>
            </a:r>
            <a:endParaRPr lang="ar-IQ" dirty="0"/>
          </a:p>
        </p:txBody>
      </p:sp>
      <p:sp>
        <p:nvSpPr>
          <p:cNvPr id="8" name="مستطيل 7"/>
          <p:cNvSpPr/>
          <p:nvPr/>
        </p:nvSpPr>
        <p:spPr>
          <a:xfrm>
            <a:off x="4438307" y="4005064"/>
            <a:ext cx="257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libri"/>
                <a:cs typeface="Arial"/>
              </a:rPr>
              <a:t> </a:t>
            </a:r>
            <a:r>
              <a:rPr lang="ar-IQ" b="1" dirty="0">
                <a:ea typeface="Calibri"/>
              </a:rPr>
              <a:t>فصيلة </a:t>
            </a:r>
            <a:r>
              <a:rPr lang="en-US" b="1" dirty="0">
                <a:ea typeface="Calibri"/>
                <a:cs typeface="Arial"/>
              </a:rPr>
              <a:t>O   	             </a:t>
            </a:r>
            <a:r>
              <a:rPr lang="ar-IQ" b="1" dirty="0">
                <a:ea typeface="Calibri"/>
              </a:rPr>
              <a:t>فصيلة   </a:t>
            </a:r>
            <a:r>
              <a:rPr lang="en-US" b="1" dirty="0">
                <a:ea typeface="Calibri"/>
                <a:cs typeface="Arial"/>
              </a:rPr>
              <a:t>B</a:t>
            </a:r>
            <a:endParaRPr lang="ar-IQ" dirty="0"/>
          </a:p>
        </p:txBody>
      </p:sp>
      <p:sp>
        <p:nvSpPr>
          <p:cNvPr id="9" name="مستطيل 8"/>
          <p:cNvSpPr/>
          <p:nvPr/>
        </p:nvSpPr>
        <p:spPr>
          <a:xfrm>
            <a:off x="6952837" y="4797152"/>
            <a:ext cx="150233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089785" algn="l"/>
                <a:tab pos="2113915" algn="l"/>
                <a:tab pos="3479165" algn="l"/>
                <a:tab pos="4347845" algn="l"/>
                <a:tab pos="5274310" algn="r"/>
              </a:tabLst>
            </a:pPr>
            <a:r>
              <a:rPr lang="ar-IQ" b="1" dirty="0">
                <a:ea typeface="Calibri"/>
              </a:rPr>
              <a:t>اذن الطفل لهما </a:t>
            </a:r>
            <a:r>
              <a:rPr lang="en-US" b="1" dirty="0">
                <a:ea typeface="Calibri"/>
                <a:cs typeface="Arial"/>
              </a:rPr>
              <a:t>   </a:t>
            </a:r>
            <a:endParaRPr lang="en-US" sz="1200" dirty="0">
              <a:ea typeface="Calibri"/>
              <a:cs typeface="Arial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76"/>
    </mc:Choice>
    <mc:Fallback xmlns="">
      <p:transition spd="slow" advTm="13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303</Words>
  <Application>Microsoft Office PowerPoint</Application>
  <PresentationFormat>عرض على الشاشة (4:3)</PresentationFormat>
  <Paragraphs>42</Paragraphs>
  <Slides>6</Slides>
  <Notes>0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7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 (C)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hu1913991@gmail.com</cp:lastModifiedBy>
  <cp:revision>7</cp:revision>
  <dcterms:created xsi:type="dcterms:W3CDTF">2021-01-30T18:31:01Z</dcterms:created>
  <dcterms:modified xsi:type="dcterms:W3CDTF">2021-01-31T05:56:15Z</dcterms:modified>
</cp:coreProperties>
</file>